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3" autoAdjust="0"/>
  </p:normalViewPr>
  <p:slideViewPr>
    <p:cSldViewPr>
      <p:cViewPr varScale="1">
        <p:scale>
          <a:sx n="89" d="100"/>
          <a:sy n="89" d="100"/>
        </p:scale>
        <p:origin x="-1258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3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8D2E4-6729-4C31-969A-30DA402E2B8A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0AAA2-84F9-4CC4-9C51-E6697EB33F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343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AAA2-84F9-4CC4-9C51-E6697EB33FF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9CD1B-7DD7-4C39-9435-B90CFAE36F3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9CD1B-7DD7-4C39-9435-B90CFAE36F39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14379-280F-4E4B-A9FB-D8A7773E3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13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3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.bin"/><Relationship Id="rId20" Type="http://schemas.openxmlformats.org/officeDocument/2006/relationships/oleObject" Target="../embeddings/oleObject14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8.wmf"/><Relationship Id="rId5" Type="http://schemas.openxmlformats.org/officeDocument/2006/relationships/image" Target="../media/image3.wmf"/><Relationship Id="rId15" Type="http://schemas.openxmlformats.org/officeDocument/2006/relationships/image" Target="../media/image10.wmf"/><Relationship Id="rId23" Type="http://schemas.openxmlformats.org/officeDocument/2006/relationships/image" Target="../media/image14.wmf"/><Relationship Id="rId10" Type="http://schemas.openxmlformats.org/officeDocument/2006/relationships/oleObject" Target="../embeddings/oleObject9.bin"/><Relationship Id="rId19" Type="http://schemas.openxmlformats.org/officeDocument/2006/relationships/image" Target="../media/image12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11.bin"/><Relationship Id="rId22" Type="http://schemas.openxmlformats.org/officeDocument/2006/relationships/oleObject" Target="../embeddings/oleObject1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7.wmf"/><Relationship Id="rId5" Type="http://schemas.openxmlformats.org/officeDocument/2006/relationships/image" Target="../media/image18.png"/><Relationship Id="rId10" Type="http://schemas.openxmlformats.org/officeDocument/2006/relationships/oleObject" Target="../embeddings/oleObject18.bin"/><Relationship Id="rId4" Type="http://schemas.openxmlformats.org/officeDocument/2006/relationships/hyperlink" Target="http://demonstrations.wolfram.com/BoseEinsteinFermiDiracAndMaxwellBoltzmannStatistics/" TargetMode="External"/><Relationship Id="rId9" Type="http://schemas.openxmlformats.org/officeDocument/2006/relationships/image" Target="../media/image1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3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val Callout 17"/>
          <p:cNvSpPr/>
          <p:nvPr/>
        </p:nvSpPr>
        <p:spPr>
          <a:xfrm>
            <a:off x="2438400" y="2362200"/>
            <a:ext cx="5943600" cy="1752600"/>
          </a:xfrm>
          <a:prstGeom prst="wedgeEllipseCallout">
            <a:avLst>
              <a:gd name="adj1" fmla="val -4326"/>
              <a:gd name="adj2" fmla="val -84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000125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50000">
                <a:srgbClr val="3366FF"/>
              </a:gs>
              <a:gs pos="100000">
                <a:srgbClr val="182F7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   </a:t>
            </a:r>
            <a:b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r>
              <a:rPr lang="en-US" sz="800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> </a:t>
            </a:r>
            <a:endParaRPr lang="en-US" sz="800" b="1" kern="0" baseline="0" dirty="0" smtClean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endParaRPr lang="en-US" sz="800" b="1" kern="0" dirty="0">
              <a:solidFill>
                <a:schemeClr val="bg1"/>
              </a:solidFill>
              <a:latin typeface="Comic Sans MS" pitchFamily="66" charset="0"/>
              <a:ea typeface="+mj-ea"/>
              <a:cs typeface="+mj-cs"/>
            </a:endParaRPr>
          </a:p>
          <a:p>
            <a:pPr algn="ctr">
              <a:defRPr/>
            </a:pPr>
            <a:r>
              <a:rPr lang="en-US" sz="3200" b="1" dirty="0" smtClean="0">
                <a:solidFill>
                  <a:schemeClr val="bg1"/>
                </a:solidFill>
                <a:latin typeface="Comic Sans MS" pitchFamily="66" charset="0"/>
              </a:rPr>
              <a:t>Fermi-Dirac distribution function</a:t>
            </a:r>
            <a:endParaRPr lang="en-US" sz="3200" b="1" dirty="0">
              <a:solidFill>
                <a:schemeClr val="bg1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  <a:t/>
            </a:r>
            <a:br>
              <a:rPr lang="en-US" b="1" kern="0" baseline="0" dirty="0">
                <a:solidFill>
                  <a:schemeClr val="bg1"/>
                </a:solidFill>
                <a:latin typeface="Comic Sans MS" pitchFamily="66" charset="0"/>
                <a:ea typeface="+mj-ea"/>
                <a:cs typeface="+mj-cs"/>
              </a:rPr>
            </a:br>
            <a:endParaRPr lang="en-US" i="1" kern="0" baseline="0" dirty="0">
              <a:solidFill>
                <a:srgbClr val="FF0000"/>
              </a:solidFill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52400" y="1524000"/>
            <a:ext cx="1295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We recall</a:t>
            </a:r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600200" y="1066800"/>
          <a:ext cx="5273675" cy="150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4" imgW="2857320" imgH="812520" progId="Equation.DSMT4">
                  <p:embed/>
                </p:oleObj>
              </mc:Choice>
              <mc:Fallback>
                <p:oleObj name="Equation" r:id="rId4" imgW="2857320" imgH="8125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066800"/>
                        <a:ext cx="5273675" cy="1500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200400" y="2492672"/>
          <a:ext cx="4953000" cy="1452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6" imgW="3809880" imgH="1117440" progId="Equation.DSMT4">
                  <p:embed/>
                </p:oleObj>
              </mc:Choice>
              <mc:Fallback>
                <p:oleObj name="Equation" r:id="rId6" imgW="3809880" imgH="1117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492672"/>
                        <a:ext cx="4953000" cy="14524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152400" y="4191000"/>
            <a:ext cx="1295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and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0" name="AutoShape 14"/>
          <p:cNvSpPr>
            <a:spLocks noChangeArrowheads="1"/>
          </p:cNvSpPr>
          <p:nvPr/>
        </p:nvSpPr>
        <p:spPr bwMode="auto">
          <a:xfrm>
            <a:off x="2209800" y="4343400"/>
            <a:ext cx="3276600" cy="1143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graphicFrame>
        <p:nvGraphicFramePr>
          <p:cNvPr id="21" name="Object 5"/>
          <p:cNvGraphicFramePr>
            <a:graphicFrameLocks noChangeAspect="1"/>
          </p:cNvGraphicFramePr>
          <p:nvPr/>
        </p:nvGraphicFramePr>
        <p:xfrm>
          <a:off x="2666999" y="4572000"/>
          <a:ext cx="259115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8" imgW="1295280" imgH="380880" progId="Equation.DSMT4">
                  <p:embed/>
                </p:oleObj>
              </mc:Choice>
              <mc:Fallback>
                <p:oleObj name="Equation" r:id="rId8" imgW="12952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6999" y="4572000"/>
                        <a:ext cx="259115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76200" y="5449669"/>
            <a:ext cx="893320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 pitchFamily="66" charset="0"/>
              </a:rPr>
              <a:t>which </a:t>
            </a:r>
            <a:r>
              <a:rPr lang="en-US" sz="2000" dirty="0" smtClean="0">
                <a:latin typeface="Comic Sans MS" pitchFamily="66" charset="0"/>
              </a:rPr>
              <a:t>holds </a:t>
            </a:r>
            <a:r>
              <a:rPr lang="en-US" sz="2000" dirty="0" smtClean="0">
                <a:latin typeface="Comic Sans MS" pitchFamily="66" charset="0"/>
              </a:rPr>
              <a:t>for interaction free fermions and bosons </a:t>
            </a:r>
            <a:endParaRPr lang="en-US" sz="2000" dirty="0" smtClean="0"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with </a:t>
            </a:r>
            <a:r>
              <a:rPr lang="en-US" sz="2000" dirty="0" smtClean="0">
                <a:latin typeface="Comic Sans MS" pitchFamily="66" charset="0"/>
              </a:rPr>
              <a:t>the only obvious </a:t>
            </a:r>
            <a:r>
              <a:rPr lang="en-US" sz="2000" dirty="0" smtClean="0">
                <a:latin typeface="Comic Sans MS" pitchFamily="66" charset="0"/>
              </a:rPr>
              <a:t>difference: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424130" y="6400800"/>
            <a:ext cx="1143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Comic Sans MS" pitchFamily="66" charset="0"/>
              </a:rPr>
              <a:t>bosons</a:t>
            </a:r>
            <a:endParaRPr lang="en-US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381000" y="6090020"/>
            <a:ext cx="12867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fermions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846546"/>
              </p:ext>
            </p:extLst>
          </p:nvPr>
        </p:nvGraphicFramePr>
        <p:xfrm>
          <a:off x="1676400" y="6090020"/>
          <a:ext cx="798513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0" imgW="495000" imgH="228600" progId="Equation.DSMT4">
                  <p:embed/>
                </p:oleObj>
              </mc:Choice>
              <mc:Fallback>
                <p:oleObj name="Equation" r:id="rId10" imgW="49500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6090020"/>
                        <a:ext cx="798513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"/>
          <p:cNvGraphicFramePr>
            <a:graphicFrameLocks noChangeAspect="1"/>
          </p:cNvGraphicFramePr>
          <p:nvPr/>
        </p:nvGraphicFramePr>
        <p:xfrm>
          <a:off x="1665288" y="6411913"/>
          <a:ext cx="1535112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2" imgW="952200" imgH="228600" progId="Equation.DSMT4">
                  <p:embed/>
                </p:oleObj>
              </mc:Choice>
              <mc:Fallback>
                <p:oleObj name="Equation" r:id="rId12" imgW="95220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288" y="6411913"/>
                        <a:ext cx="1535112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5" grpId="0"/>
      <p:bldP spid="19" grpId="0"/>
      <p:bldP spid="20" grpId="0" animBg="1"/>
      <p:bldP spid="23" grpId="0"/>
      <p:bldP spid="24" grpId="0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utoShape 61"/>
          <p:cNvSpPr>
            <a:spLocks noChangeArrowheads="1"/>
          </p:cNvSpPr>
          <p:nvPr/>
        </p:nvSpPr>
        <p:spPr bwMode="auto">
          <a:xfrm>
            <a:off x="228600" y="3810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67" name="Object 19"/>
          <p:cNvGraphicFramePr>
            <a:graphicFrameLocks noChangeAspect="1"/>
          </p:cNvGraphicFramePr>
          <p:nvPr/>
        </p:nvGraphicFramePr>
        <p:xfrm>
          <a:off x="914400" y="228600"/>
          <a:ext cx="2590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4" imgW="1295280" imgH="380880" progId="Equation.DSMT4">
                  <p:embed/>
                </p:oleObj>
              </mc:Choice>
              <mc:Fallback>
                <p:oleObj name="Equation" r:id="rId4" imgW="1295280" imgH="3808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28600"/>
                        <a:ext cx="25908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Arrow Connector 30"/>
          <p:cNvCxnSpPr/>
          <p:nvPr/>
        </p:nvCxnSpPr>
        <p:spPr>
          <a:xfrm rot="5400000" flipH="1" flipV="1">
            <a:off x="3434824" y="875506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700730" y="1143000"/>
            <a:ext cx="1752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13"/>
          <p:cNvSpPr>
            <a:spLocks noChangeArrowheads="1"/>
          </p:cNvSpPr>
          <p:nvPr/>
        </p:nvSpPr>
        <p:spPr bwMode="auto">
          <a:xfrm>
            <a:off x="3700730" y="864078"/>
            <a:ext cx="1295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Fermions</a:t>
            </a:r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3581400" y="100644"/>
          <a:ext cx="2209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6" imgW="1104840" imgH="457200" progId="Equation.DSMT4">
                  <p:embed/>
                </p:oleObj>
              </mc:Choice>
              <mc:Fallback>
                <p:oleObj name="Equation" r:id="rId6" imgW="1104840" imgH="457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00644"/>
                        <a:ext cx="2209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5943600" y="254000"/>
          <a:ext cx="2260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8" imgW="1130040" imgH="368280" progId="Equation.DSMT4">
                  <p:embed/>
                </p:oleObj>
              </mc:Choice>
              <mc:Fallback>
                <p:oleObj name="Equation" r:id="rId8" imgW="1130040" imgH="3682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54000"/>
                        <a:ext cx="22606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AutoShape 61"/>
          <p:cNvSpPr>
            <a:spLocks noChangeArrowheads="1"/>
          </p:cNvSpPr>
          <p:nvPr/>
        </p:nvSpPr>
        <p:spPr bwMode="auto">
          <a:xfrm>
            <a:off x="237226" y="204734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70" name="Object 22"/>
          <p:cNvGraphicFramePr>
            <a:graphicFrameLocks noChangeAspect="1"/>
          </p:cNvGraphicFramePr>
          <p:nvPr/>
        </p:nvGraphicFramePr>
        <p:xfrm>
          <a:off x="762000" y="1752600"/>
          <a:ext cx="2344738" cy="126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10" imgW="1269720" imgH="685800" progId="Equation.DSMT4">
                  <p:embed/>
                </p:oleObj>
              </mc:Choice>
              <mc:Fallback>
                <p:oleObj name="Equation" r:id="rId10" imgW="1269720" imgH="6858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752600"/>
                        <a:ext cx="2344738" cy="1265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/>
        </p:nvGraphicFramePr>
        <p:xfrm>
          <a:off x="3276600" y="1752600"/>
          <a:ext cx="3284537" cy="126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12" imgW="1777680" imgH="685800" progId="Equation.DSMT4">
                  <p:embed/>
                </p:oleObj>
              </mc:Choice>
              <mc:Fallback>
                <p:oleObj name="Equation" r:id="rId12" imgW="1777680" imgH="6858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52600"/>
                        <a:ext cx="3284537" cy="1265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/>
        </p:nvGraphicFramePr>
        <p:xfrm>
          <a:off x="5029200" y="2684252"/>
          <a:ext cx="2743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14" imgW="1600200" imgH="444240" progId="Equation.DSMT4">
                  <p:embed/>
                </p:oleObj>
              </mc:Choice>
              <mc:Fallback>
                <p:oleObj name="Equation" r:id="rId14" imgW="1600200" imgH="4442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684252"/>
                        <a:ext cx="2743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3" name="Object 25"/>
          <p:cNvGraphicFramePr>
            <a:graphicFrameLocks noChangeAspect="1"/>
          </p:cNvGraphicFramePr>
          <p:nvPr/>
        </p:nvGraphicFramePr>
        <p:xfrm>
          <a:off x="1295400" y="2641234"/>
          <a:ext cx="3581400" cy="901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16" imgW="1765080" imgH="444240" progId="Equation.DSMT4">
                  <p:embed/>
                </p:oleObj>
              </mc:Choice>
              <mc:Fallback>
                <p:oleObj name="Equation" r:id="rId16" imgW="1765080" imgH="44424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641234"/>
                        <a:ext cx="3581400" cy="9017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4" name="Object 26"/>
          <p:cNvGraphicFramePr>
            <a:graphicFrameLocks noChangeAspect="1"/>
          </p:cNvGraphicFramePr>
          <p:nvPr/>
        </p:nvGraphicFramePr>
        <p:xfrm>
          <a:off x="1324882" y="3657600"/>
          <a:ext cx="157071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18" imgW="850680" imgH="495000" progId="Equation.DSMT4">
                  <p:embed/>
                </p:oleObj>
              </mc:Choice>
              <mc:Fallback>
                <p:oleObj name="Equation" r:id="rId18" imgW="850680" imgH="4950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4882" y="3657600"/>
                        <a:ext cx="1570718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5" name="Object 27"/>
          <p:cNvGraphicFramePr>
            <a:graphicFrameLocks noChangeAspect="1"/>
          </p:cNvGraphicFramePr>
          <p:nvPr/>
        </p:nvGraphicFramePr>
        <p:xfrm>
          <a:off x="3124200" y="3717982"/>
          <a:ext cx="1726358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20" imgW="799920" imgH="431640" progId="Equation.DSMT4">
                  <p:embed/>
                </p:oleObj>
              </mc:Choice>
              <mc:Fallback>
                <p:oleObj name="Equation" r:id="rId20" imgW="799920" imgH="43164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717982"/>
                        <a:ext cx="1726358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AutoShape 14"/>
          <p:cNvSpPr>
            <a:spLocks noChangeArrowheads="1"/>
          </p:cNvSpPr>
          <p:nvPr/>
        </p:nvSpPr>
        <p:spPr bwMode="auto">
          <a:xfrm>
            <a:off x="2209800" y="4724400"/>
            <a:ext cx="5029200" cy="21336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5" name="AutoShape 61"/>
          <p:cNvSpPr>
            <a:spLocks noChangeArrowheads="1"/>
          </p:cNvSpPr>
          <p:nvPr/>
        </p:nvSpPr>
        <p:spPr bwMode="auto">
          <a:xfrm>
            <a:off x="304800" y="53340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6" name="Object 18"/>
          <p:cNvGraphicFramePr>
            <a:graphicFrameLocks noChangeAspect="1"/>
          </p:cNvGraphicFramePr>
          <p:nvPr/>
        </p:nvGraphicFramePr>
        <p:xfrm>
          <a:off x="3382963" y="5122863"/>
          <a:ext cx="1938337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22" imgW="1041120" imgH="406080" progId="Equation.DSMT4">
                  <p:embed/>
                </p:oleObj>
              </mc:Choice>
              <mc:Fallback>
                <p:oleObj name="Equation" r:id="rId22" imgW="1041120" imgH="406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963" y="5122863"/>
                        <a:ext cx="1938337" cy="757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ctangle 13"/>
          <p:cNvSpPr>
            <a:spLocks noChangeArrowheads="1"/>
          </p:cNvSpPr>
          <p:nvPr/>
        </p:nvSpPr>
        <p:spPr bwMode="auto">
          <a:xfrm>
            <a:off x="2743200" y="6019800"/>
            <a:ext cx="411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mic Sans MS" pitchFamily="66" charset="0"/>
              </a:rPr>
              <a:t>Fermi-Dirac distribution function</a:t>
            </a:r>
            <a:endParaRPr lang="en-US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4" grpId="0"/>
      <p:bldP spid="37" grpId="0" animBg="1"/>
      <p:bldP spid="44" grpId="0" animBg="1"/>
      <p:bldP spid="45" grpId="0" animBg="1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81600" y="2362200"/>
            <a:ext cx="3810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hlinkClick r:id="rId4"/>
              </a:rPr>
              <a:t>Click here </a:t>
            </a:r>
            <a:r>
              <a:rPr lang="en-US" sz="1200" dirty="0" smtClean="0">
                <a:hlinkClick r:id="rId4"/>
              </a:rPr>
              <a:t>for on-line animation and downloadable live version&amp; source code in </a:t>
            </a:r>
            <a:r>
              <a:rPr lang="en-US" sz="1200" dirty="0" err="1" smtClean="0">
                <a:hlinkClick r:id="rId4"/>
              </a:rPr>
              <a:t>Mathematica</a:t>
            </a:r>
            <a:endParaRPr lang="en-US" sz="12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457200" y="1248697"/>
            <a:ext cx="5029200" cy="3856703"/>
            <a:chOff x="457200" y="76200"/>
            <a:chExt cx="5029200" cy="3856703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57200" y="76200"/>
              <a:ext cx="4490764" cy="3581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9" name="Straight Arrow Connector 8"/>
            <p:cNvCxnSpPr/>
            <p:nvPr/>
          </p:nvCxnSpPr>
          <p:spPr>
            <a:xfrm>
              <a:off x="457200" y="3528210"/>
              <a:ext cx="50292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6147" name="Object 3"/>
            <p:cNvGraphicFramePr>
              <a:graphicFrameLocks noChangeAspect="1"/>
            </p:cNvGraphicFramePr>
            <p:nvPr/>
          </p:nvGraphicFramePr>
          <p:xfrm>
            <a:off x="4876800" y="3657600"/>
            <a:ext cx="533400" cy="2753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6" name="Equation" r:id="rId6" imgW="393480" imgH="203040" progId="Equation.DSMT4">
                    <p:embed/>
                  </p:oleObj>
                </mc:Choice>
                <mc:Fallback>
                  <p:oleObj name="Equation" r:id="rId6" imgW="393480" imgH="20304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6800" y="3657600"/>
                          <a:ext cx="533400" cy="2753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ectangle 26"/>
          <p:cNvSpPr>
            <a:spLocks noChangeArrowheads="1"/>
          </p:cNvSpPr>
          <p:nvPr/>
        </p:nvSpPr>
        <p:spPr bwMode="auto">
          <a:xfrm>
            <a:off x="609600" y="152400"/>
            <a:ext cx="8077200" cy="5762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>
              <a:latin typeface="Comic Sans MS" pitchFamily="66" charset="0"/>
            </a:endParaRPr>
          </a:p>
        </p:txBody>
      </p:sp>
      <p:sp>
        <p:nvSpPr>
          <p:cNvPr id="13" name="Text Box 33"/>
          <p:cNvSpPr txBox="1">
            <a:spLocks noChangeArrowheads="1"/>
          </p:cNvSpPr>
          <p:nvPr/>
        </p:nvSpPr>
        <p:spPr bwMode="auto">
          <a:xfrm>
            <a:off x="748683" y="278922"/>
            <a:ext cx="79175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Comic Sans MS" pitchFamily="66" charset="0"/>
              </a:rPr>
              <a:t>Visualizing &amp; discussing the Fermi-Dirac distribution function </a:t>
            </a:r>
            <a:endParaRPr lang="en-US" sz="2000" b="1" baseline="-250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457200" y="5562600"/>
            <a:ext cx="807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It determines the limit of the occupation of the single particle spectrum</a:t>
            </a:r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57200" y="5029200"/>
          <a:ext cx="185102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8" imgW="1079280" imgH="241200" progId="Equation.DSMT4">
                  <p:embed/>
                </p:oleObj>
              </mc:Choice>
              <mc:Fallback>
                <p:oleObj name="Equation" r:id="rId8" imgW="107928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029200"/>
                        <a:ext cx="1851025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5400000">
            <a:off x="4813616" y="46093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020408" y="4419600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4926624" y="3733800"/>
            <a:ext cx="4267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Note these are energies of the single</a:t>
            </a:r>
          </a:p>
          <a:p>
            <a:r>
              <a:rPr lang="en-US" dirty="0" smtClean="0">
                <a:latin typeface="Comic Sans MS" pitchFamily="66" charset="0"/>
              </a:rPr>
              <a:t>particle energy spectrum we call </a:t>
            </a:r>
            <a:r>
              <a:rPr lang="en-US" dirty="0" smtClean="0">
                <a:latin typeface="Comic Sans MS" pitchFamily="66" charset="0"/>
                <a:sym typeface="Symbol"/>
              </a:rPr>
              <a:t>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286000" y="5081900"/>
            <a:ext cx="2895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Fermi energy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609600" y="6248400"/>
            <a:ext cx="6477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6858000" y="6324600"/>
            <a:ext cx="2856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  <a:sym typeface="Symbol"/>
              </a:rPr>
              <a:t>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1219200" y="6324600"/>
            <a:ext cx="3802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  <a:sym typeface="Symbol"/>
              </a:rPr>
              <a:t></a:t>
            </a:r>
            <a:r>
              <a:rPr lang="en-US" baseline="-25000" dirty="0" smtClean="0">
                <a:latin typeface="Comic Sans MS" pitchFamily="66" charset="0"/>
                <a:sym typeface="Symbol"/>
              </a:rPr>
              <a:t>0</a:t>
            </a:r>
            <a:endParaRPr lang="en-US" baseline="-25000" dirty="0"/>
          </a:p>
        </p:txBody>
      </p:sp>
      <p:cxnSp>
        <p:nvCxnSpPr>
          <p:cNvPr id="36" name="Straight Connector 35"/>
          <p:cNvCxnSpPr/>
          <p:nvPr/>
        </p:nvCxnSpPr>
        <p:spPr>
          <a:xfrm rot="5400000">
            <a:off x="1257300" y="62865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524768" y="6333340"/>
            <a:ext cx="354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  <a:sym typeface="Symbol"/>
              </a:rPr>
              <a:t></a:t>
            </a:r>
            <a:r>
              <a:rPr lang="en-US" baseline="-25000" dirty="0" smtClean="0">
                <a:latin typeface="Comic Sans MS" pitchFamily="66" charset="0"/>
                <a:sym typeface="Symbol"/>
              </a:rPr>
              <a:t>1</a:t>
            </a:r>
            <a:endParaRPr lang="en-US" baseline="-25000" dirty="0"/>
          </a:p>
        </p:txBody>
      </p:sp>
      <p:cxnSp>
        <p:nvCxnSpPr>
          <p:cNvPr id="38" name="Straight Connector 37"/>
          <p:cNvCxnSpPr/>
          <p:nvPr/>
        </p:nvCxnSpPr>
        <p:spPr>
          <a:xfrm rot="5400000">
            <a:off x="1562868" y="629524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1893280" y="6350976"/>
            <a:ext cx="3802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 pitchFamily="66" charset="0"/>
                <a:sym typeface="Symbol"/>
              </a:rPr>
              <a:t></a:t>
            </a:r>
            <a:r>
              <a:rPr lang="en-US" baseline="-25000" dirty="0" smtClean="0">
                <a:latin typeface="Comic Sans MS" pitchFamily="66" charset="0"/>
                <a:sym typeface="Symbol"/>
              </a:rPr>
              <a:t>2</a:t>
            </a:r>
            <a:endParaRPr lang="en-US" baseline="-25000" dirty="0"/>
          </a:p>
        </p:txBody>
      </p:sp>
      <p:cxnSp>
        <p:nvCxnSpPr>
          <p:cNvPr id="40" name="Straight Connector 39"/>
          <p:cNvCxnSpPr/>
          <p:nvPr/>
        </p:nvCxnSpPr>
        <p:spPr>
          <a:xfrm rot="5400000">
            <a:off x="1931380" y="6304084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2259620" y="62865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2565188" y="629524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2933700" y="6304084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200400" y="632460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>
          <a:xfrm rot="5400000">
            <a:off x="3631220" y="62865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3936788" y="629524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>
            <a:off x="4295774" y="6289795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4000500" y="6333396"/>
            <a:ext cx="838200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125912" y="6334125"/>
          <a:ext cx="369888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10" imgW="215640" imgH="228600" progId="Equation.DSMT4">
                  <p:embed/>
                </p:oleObj>
              </mc:Choice>
              <mc:Fallback>
                <p:oleObj name="Equation" r:id="rId10" imgW="215640" imgH="228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5912" y="6334125"/>
                        <a:ext cx="369888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0" name="Straight Connector 49"/>
          <p:cNvCxnSpPr/>
          <p:nvPr/>
        </p:nvCxnSpPr>
        <p:spPr>
          <a:xfrm rot="5400000">
            <a:off x="4457700" y="6268916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4763268" y="6277656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5131780" y="62865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5460020" y="6268916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5765588" y="6277656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6134100" y="62865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1330568" y="6207368"/>
            <a:ext cx="76200" cy="762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1632440" y="6207368"/>
            <a:ext cx="76200" cy="762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2007576" y="6210304"/>
            <a:ext cx="76200" cy="762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344616" y="6207368"/>
            <a:ext cx="76200" cy="762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2646488" y="6207368"/>
            <a:ext cx="76200" cy="762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3021624" y="6210304"/>
            <a:ext cx="76200" cy="762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3713288" y="6219088"/>
            <a:ext cx="76200" cy="762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029808" y="6222024"/>
            <a:ext cx="76200" cy="762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4377904" y="6213896"/>
            <a:ext cx="76200" cy="762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ight Brace 69"/>
          <p:cNvSpPr/>
          <p:nvPr/>
        </p:nvSpPr>
        <p:spPr>
          <a:xfrm rot="5400000">
            <a:off x="5372100" y="5600700"/>
            <a:ext cx="228600" cy="1981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4953000" y="6488668"/>
            <a:ext cx="1219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empty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500"/>
                            </p:stCondLst>
                            <p:childTnLst>
                              <p:par>
                                <p:cTn id="6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500"/>
                            </p:stCondLst>
                            <p:childTnLst>
                              <p:par>
                                <p:cTn id="7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0"/>
                            </p:stCondLst>
                            <p:childTnLst>
                              <p:par>
                                <p:cTn id="8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500"/>
                            </p:stCondLst>
                            <p:childTnLst>
                              <p:par>
                                <p:cTn id="8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000"/>
                            </p:stCondLst>
                            <p:childTnLst>
                              <p:par>
                                <p:cTn id="8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6500"/>
                            </p:stCondLst>
                            <p:childTnLst>
                              <p:par>
                                <p:cTn id="9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7000"/>
                            </p:stCondLst>
                            <p:childTnLst>
                              <p:par>
                                <p:cTn id="9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7500"/>
                            </p:stCondLst>
                            <p:childTnLst>
                              <p:par>
                                <p:cTn id="10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8000"/>
                            </p:stCondLst>
                            <p:childTnLst>
                              <p:par>
                                <p:cTn id="10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8500"/>
                            </p:stCondLst>
                            <p:childTnLst>
                              <p:par>
                                <p:cTn id="10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9000"/>
                            </p:stCondLst>
                            <p:childTnLst>
                              <p:par>
                                <p:cTn id="1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9500"/>
                            </p:stCondLst>
                            <p:childTnLst>
                              <p:par>
                                <p:cTn id="1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"/>
                            </p:stCondLst>
                            <p:childTnLst>
                              <p:par>
                                <p:cTn id="13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500"/>
                            </p:stCondLst>
                            <p:childTnLst>
                              <p:par>
                                <p:cTn id="14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500"/>
                            </p:stCondLst>
                            <p:childTnLst>
                              <p:par>
                                <p:cTn id="15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4500"/>
                            </p:stCondLst>
                            <p:childTnLst>
                              <p:par>
                                <p:cTn id="15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500"/>
                            </p:stCondLst>
                            <p:childTnLst>
                              <p:par>
                                <p:cTn id="16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6500"/>
                            </p:stCondLst>
                            <p:childTnLst>
                              <p:par>
                                <p:cTn id="17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7500"/>
                            </p:stCondLst>
                            <p:childTnLst>
                              <p:par>
                                <p:cTn id="17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8500"/>
                            </p:stCondLst>
                            <p:childTnLst>
                              <p:par>
                                <p:cTn id="18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3" grpId="0"/>
      <p:bldP spid="28" grpId="0"/>
      <p:bldP spid="30" grpId="0"/>
      <p:bldP spid="33" grpId="0"/>
      <p:bldP spid="34" grpId="0"/>
      <p:bldP spid="37" grpId="0"/>
      <p:bldP spid="39" grpId="0"/>
      <p:bldP spid="44" grpId="0"/>
      <p:bldP spid="56" grpId="0" animBg="1"/>
      <p:bldP spid="59" grpId="0" animBg="1"/>
      <p:bldP spid="60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AutoShape 14"/>
          <p:cNvSpPr>
            <a:spLocks noChangeArrowheads="1"/>
          </p:cNvSpPr>
          <p:nvPr/>
        </p:nvSpPr>
        <p:spPr bwMode="auto">
          <a:xfrm>
            <a:off x="2057400" y="1752600"/>
            <a:ext cx="2438400" cy="9906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04800" y="76200"/>
            <a:ext cx="853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What determines the T-dependence of the Fermi energy?</a:t>
            </a:r>
            <a:endParaRPr lang="en-US" dirty="0">
              <a:latin typeface="Comic Sans MS" pitchFamily="66" charset="0"/>
            </a:endParaRPr>
          </a:p>
        </p:txBody>
      </p:sp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622300" y="685800"/>
          <a:ext cx="4800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4" imgW="2400120" imgH="431640" progId="Equation.DSMT4">
                  <p:embed/>
                </p:oleObj>
              </mc:Choice>
              <mc:Fallback>
                <p:oleObj name="Equation" r:id="rId4" imgW="2400120" imgH="431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685800"/>
                        <a:ext cx="48006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AutoShape 61"/>
          <p:cNvSpPr>
            <a:spLocks noChangeArrowheads="1"/>
          </p:cNvSpPr>
          <p:nvPr/>
        </p:nvSpPr>
        <p:spPr bwMode="auto">
          <a:xfrm>
            <a:off x="1371600" y="2133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2590800" y="1955800"/>
          <a:ext cx="1600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6" imgW="799920" imgH="228600" progId="Equation.DSMT4">
                  <p:embed/>
                </p:oleObj>
              </mc:Choice>
              <mc:Fallback>
                <p:oleObj name="Equation" r:id="rId6" imgW="799920" imgH="228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955800"/>
                        <a:ext cx="1600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9" name="Group 38"/>
          <p:cNvGrpSpPr/>
          <p:nvPr/>
        </p:nvGrpSpPr>
        <p:grpSpPr>
          <a:xfrm>
            <a:off x="2544936" y="3644108"/>
            <a:ext cx="3810000" cy="728663"/>
            <a:chOff x="228600" y="3200400"/>
            <a:chExt cx="3810000" cy="728663"/>
          </a:xfrm>
        </p:grpSpPr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228600" y="3200400"/>
              <a:ext cx="3429000" cy="728663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>
                <a:latin typeface="Comic Sans MS" pitchFamily="66" charset="0"/>
              </a:endParaRP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304800" y="3276600"/>
              <a:ext cx="3733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  <a:latin typeface="Comic Sans MS" pitchFamily="66" charset="0"/>
                </a:rPr>
                <a:t>The classical limit</a:t>
              </a:r>
              <a:endParaRPr lang="en-US" sz="2800" b="1" dirty="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</p:grpSp>
      <p:graphicFrame>
        <p:nvGraphicFramePr>
          <p:cNvPr id="33" name="Object 6"/>
          <p:cNvGraphicFramePr>
            <a:graphicFrameLocks noChangeAspect="1"/>
          </p:cNvGraphicFramePr>
          <p:nvPr/>
        </p:nvGraphicFramePr>
        <p:xfrm>
          <a:off x="478011" y="4426746"/>
          <a:ext cx="160972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8" imgW="939600" imgH="253800" progId="Equation.DSMT4">
                  <p:embed/>
                </p:oleObj>
              </mc:Choice>
              <mc:Fallback>
                <p:oleObj name="Equation" r:id="rId8" imgW="939600" imgH="253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011" y="4426746"/>
                        <a:ext cx="1609725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7"/>
          <p:cNvGraphicFramePr>
            <a:graphicFrameLocks noChangeAspect="1"/>
          </p:cNvGraphicFramePr>
          <p:nvPr/>
        </p:nvGraphicFramePr>
        <p:xfrm>
          <a:off x="487536" y="4787108"/>
          <a:ext cx="1938337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10" imgW="1041120" imgH="406080" progId="Equation.DSMT4">
                  <p:embed/>
                </p:oleObj>
              </mc:Choice>
              <mc:Fallback>
                <p:oleObj name="Equation" r:id="rId10" imgW="1041120" imgH="406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36" y="4787108"/>
                        <a:ext cx="1938337" cy="757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8"/>
          <p:cNvGraphicFramePr>
            <a:graphicFrameLocks noChangeAspect="1"/>
          </p:cNvGraphicFramePr>
          <p:nvPr/>
        </p:nvGraphicFramePr>
        <p:xfrm>
          <a:off x="2621136" y="4897056"/>
          <a:ext cx="207962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12" imgW="1117440" imgH="215640" progId="Equation.DSMT4">
                  <p:embed/>
                </p:oleObj>
              </mc:Choice>
              <mc:Fallback>
                <p:oleObj name="Equation" r:id="rId12" imgW="1117440" imgH="2156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1136" y="4897056"/>
                        <a:ext cx="2079625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Arrow Connector 35"/>
          <p:cNvCxnSpPr/>
          <p:nvPr/>
        </p:nvCxnSpPr>
        <p:spPr>
          <a:xfrm rot="5400000" flipH="1" flipV="1">
            <a:off x="3992736" y="5549108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221336" y="5768830"/>
            <a:ext cx="2514600" cy="8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4191000" y="5421868"/>
            <a:ext cx="2743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Comic Sans MS" pitchFamily="66" charset="0"/>
              </a:rPr>
              <a:t>Boltzmann distribution</a:t>
            </a:r>
            <a:endParaRPr lang="en-US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" grpId="0"/>
      <p:bldP spid="27" grpId="0" animBg="1"/>
      <p:bldP spid="3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3188</TotalTime>
  <Words>99</Words>
  <Application>Microsoft Office PowerPoint</Application>
  <PresentationFormat>On-screen Show (4:3)</PresentationFormat>
  <Paragraphs>31</Paragraphs>
  <Slides>4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Christian Binek</dc:creator>
  <cp:lastModifiedBy>Christian Binek</cp:lastModifiedBy>
  <cp:revision>83</cp:revision>
  <dcterms:created xsi:type="dcterms:W3CDTF">2010-08-30T23:12:30Z</dcterms:created>
  <dcterms:modified xsi:type="dcterms:W3CDTF">2011-10-27T14:18:02Z</dcterms:modified>
</cp:coreProperties>
</file>