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3" autoAdjust="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5" Type="http://schemas.openxmlformats.org/officeDocument/2006/relationships/image" Target="../media/image3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7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18.bin"/><Relationship Id="rId4" Type="http://schemas.openxmlformats.org/officeDocument/2006/relationships/hyperlink" Target="http://demonstrations.wolfram.com/BoseEinsteinFermiDiracAndMaxwellBoltzmannStatistics/" TargetMode="External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Callout 17"/>
          <p:cNvSpPr/>
          <p:nvPr/>
        </p:nvSpPr>
        <p:spPr>
          <a:xfrm>
            <a:off x="2438400" y="2362200"/>
            <a:ext cx="5943600" cy="1752600"/>
          </a:xfrm>
          <a:prstGeom prst="wedgeEllipseCallout">
            <a:avLst>
              <a:gd name="adj1" fmla="val -4326"/>
              <a:gd name="adj2" fmla="val -84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Fermi-Dirac distribution function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52400" y="1524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recall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600200" y="1066800"/>
          <a:ext cx="52736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857320" imgH="812520" progId="Equation.DSMT4">
                  <p:embed/>
                </p:oleObj>
              </mc:Choice>
              <mc:Fallback>
                <p:oleObj name="Equation" r:id="rId4" imgW="2857320" imgH="8125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066800"/>
                        <a:ext cx="52736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200400" y="2492672"/>
          <a:ext cx="4953000" cy="1452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3809880" imgH="1117440" progId="Equation.DSMT4">
                  <p:embed/>
                </p:oleObj>
              </mc:Choice>
              <mc:Fallback>
                <p:oleObj name="Equation" r:id="rId6" imgW="3809880" imgH="1117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92672"/>
                        <a:ext cx="4953000" cy="1452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52400" y="4191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2209800" y="4343400"/>
            <a:ext cx="32766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2666999" y="4572000"/>
          <a:ext cx="25911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295280" imgH="380880" progId="Equation.DSMT4">
                  <p:embed/>
                </p:oleObj>
              </mc:Choice>
              <mc:Fallback>
                <p:oleObj name="Equation" r:id="rId8" imgW="1295280" imgH="380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99" y="4572000"/>
                        <a:ext cx="259115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76200" y="5449669"/>
            <a:ext cx="89332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which </a:t>
            </a:r>
            <a:r>
              <a:rPr lang="en-US" sz="2000" dirty="0" smtClean="0">
                <a:latin typeface="Comic Sans MS" pitchFamily="66" charset="0"/>
              </a:rPr>
              <a:t>holds </a:t>
            </a:r>
            <a:r>
              <a:rPr lang="en-US" sz="2000" dirty="0" smtClean="0">
                <a:latin typeface="Comic Sans MS" pitchFamily="66" charset="0"/>
              </a:rPr>
              <a:t>for interaction free fermions and bosons 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with </a:t>
            </a:r>
            <a:r>
              <a:rPr lang="en-US" sz="2000" dirty="0" smtClean="0">
                <a:latin typeface="Comic Sans MS" pitchFamily="66" charset="0"/>
              </a:rPr>
              <a:t>the only obvious </a:t>
            </a:r>
            <a:r>
              <a:rPr lang="en-US" sz="2000" dirty="0" smtClean="0">
                <a:latin typeface="Comic Sans MS" pitchFamily="66" charset="0"/>
              </a:rPr>
              <a:t>difference: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24130" y="64008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81000" y="6090020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846546"/>
              </p:ext>
            </p:extLst>
          </p:nvPr>
        </p:nvGraphicFramePr>
        <p:xfrm>
          <a:off x="1676400" y="6090020"/>
          <a:ext cx="7985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495000" imgH="228600" progId="Equation.DSMT4">
                  <p:embed/>
                </p:oleObj>
              </mc:Choice>
              <mc:Fallback>
                <p:oleObj name="Equation" r:id="rId10" imgW="4950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0020"/>
                        <a:ext cx="7985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1665288" y="6411913"/>
          <a:ext cx="153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952200" imgH="228600" progId="Equation.DSMT4">
                  <p:embed/>
                </p:oleObj>
              </mc:Choice>
              <mc:Fallback>
                <p:oleObj name="Equation" r:id="rId12" imgW="9522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6411913"/>
                        <a:ext cx="15351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/>
      <p:bldP spid="19" grpId="0"/>
      <p:bldP spid="20" grpId="0" animBg="1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228600" y="381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914400" y="2286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4" imgW="1295280" imgH="380880" progId="Equation.DSMT4">
                  <p:embed/>
                </p:oleObj>
              </mc:Choice>
              <mc:Fallback>
                <p:oleObj name="Equation" r:id="rId4" imgW="1295280" imgH="3808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"/>
                        <a:ext cx="2590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5400000" flipH="1" flipV="1">
            <a:off x="3434824" y="875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00730" y="1143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3700730" y="864078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Fermions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581400" y="100644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6" imgW="1104840" imgH="457200" progId="Equation.DSMT4">
                  <p:embed/>
                </p:oleObj>
              </mc:Choice>
              <mc:Fallback>
                <p:oleObj name="Equation" r:id="rId6" imgW="1104840" imgH="457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0644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5943600" y="254000"/>
          <a:ext cx="2260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8" imgW="1130040" imgH="368280" progId="Equation.DSMT4">
                  <p:embed/>
                </p:oleObj>
              </mc:Choice>
              <mc:Fallback>
                <p:oleObj name="Equation" r:id="rId8" imgW="1130040" imgH="3682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4000"/>
                        <a:ext cx="2260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utoShape 61"/>
          <p:cNvSpPr>
            <a:spLocks noChangeArrowheads="1"/>
          </p:cNvSpPr>
          <p:nvPr/>
        </p:nvSpPr>
        <p:spPr bwMode="auto">
          <a:xfrm>
            <a:off x="237226" y="204734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762000" y="1752600"/>
          <a:ext cx="23447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10" imgW="1269720" imgH="685800" progId="Equation.DSMT4">
                  <p:embed/>
                </p:oleObj>
              </mc:Choice>
              <mc:Fallback>
                <p:oleObj name="Equation" r:id="rId10" imgW="1269720" imgH="685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234473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3276600" y="1752600"/>
          <a:ext cx="3284537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2" imgW="1777680" imgH="685800" progId="Equation.DSMT4">
                  <p:embed/>
                </p:oleObj>
              </mc:Choice>
              <mc:Fallback>
                <p:oleObj name="Equation" r:id="rId12" imgW="1777680" imgH="6858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52600"/>
                        <a:ext cx="3284537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5029200" y="2684252"/>
          <a:ext cx="274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4" imgW="1600200" imgH="444240" progId="Equation.DSMT4">
                  <p:embed/>
                </p:oleObj>
              </mc:Choice>
              <mc:Fallback>
                <p:oleObj name="Equation" r:id="rId14" imgW="1600200" imgH="4442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84252"/>
                        <a:ext cx="2743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1295400" y="2641234"/>
          <a:ext cx="3581400" cy="90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6" imgW="1765080" imgH="444240" progId="Equation.DSMT4">
                  <p:embed/>
                </p:oleObj>
              </mc:Choice>
              <mc:Fallback>
                <p:oleObj name="Equation" r:id="rId16" imgW="1765080" imgH="4442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41234"/>
                        <a:ext cx="3581400" cy="901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1324882" y="3657600"/>
          <a:ext cx="157071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8" imgW="850680" imgH="495000" progId="Equation.DSMT4">
                  <p:embed/>
                </p:oleObj>
              </mc:Choice>
              <mc:Fallback>
                <p:oleObj name="Equation" r:id="rId18" imgW="850680" imgH="4950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882" y="3657600"/>
                        <a:ext cx="157071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3124200" y="3717982"/>
          <a:ext cx="172635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20" imgW="799920" imgH="431640" progId="Equation.DSMT4">
                  <p:embed/>
                </p:oleObj>
              </mc:Choice>
              <mc:Fallback>
                <p:oleObj name="Equation" r:id="rId20" imgW="79992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17982"/>
                        <a:ext cx="1726358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2209800" y="4724400"/>
            <a:ext cx="5029200" cy="213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" name="AutoShape 61"/>
          <p:cNvSpPr>
            <a:spLocks noChangeArrowheads="1"/>
          </p:cNvSpPr>
          <p:nvPr/>
        </p:nvSpPr>
        <p:spPr bwMode="auto">
          <a:xfrm>
            <a:off x="304800" y="533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" name="Object 18"/>
          <p:cNvGraphicFramePr>
            <a:graphicFrameLocks noChangeAspect="1"/>
          </p:cNvGraphicFramePr>
          <p:nvPr/>
        </p:nvGraphicFramePr>
        <p:xfrm>
          <a:off x="3382963" y="5122863"/>
          <a:ext cx="19383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22" imgW="1041120" imgH="406080" progId="Equation.DSMT4">
                  <p:embed/>
                </p:oleObj>
              </mc:Choice>
              <mc:Fallback>
                <p:oleObj name="Equation" r:id="rId22" imgW="1041120" imgH="4060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122863"/>
                        <a:ext cx="19383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2743200" y="60198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Fermi-Dirac distribution function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4" grpId="0"/>
      <p:bldP spid="37" grpId="0" animBg="1"/>
      <p:bldP spid="44" grpId="0" animBg="1"/>
      <p:bldP spid="45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1600" y="2362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4"/>
              </a:rPr>
              <a:t>Click here </a:t>
            </a:r>
            <a:r>
              <a:rPr lang="en-US" sz="1200" dirty="0" smtClean="0">
                <a:hlinkClick r:id="rId4"/>
              </a:rPr>
              <a:t>for on-line animation and downloadable live version&amp; source code in </a:t>
            </a:r>
            <a:r>
              <a:rPr lang="en-US" sz="1200" dirty="0" err="1" smtClean="0">
                <a:hlinkClick r:id="rId4"/>
              </a:rPr>
              <a:t>Mathematica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248697"/>
            <a:ext cx="5029200" cy="3856703"/>
            <a:chOff x="457200" y="76200"/>
            <a:chExt cx="5029200" cy="385670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76200"/>
              <a:ext cx="4490764" cy="358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457200" y="352821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4876800" y="3657600"/>
            <a:ext cx="533400" cy="275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6" imgW="393480" imgH="203040" progId="Equation.DSMT4">
                    <p:embed/>
                  </p:oleObj>
                </mc:Choice>
                <mc:Fallback>
                  <p:oleObj name="Equation" r:id="rId6" imgW="393480" imgH="203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657600"/>
                          <a:ext cx="533400" cy="275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609600" y="152400"/>
            <a:ext cx="80772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748683" y="278922"/>
            <a:ext cx="7917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Visualizing &amp; discussing the Fermi-Dirac distribution function 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55626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It determines the limit of the occupation of the single particle spectrum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7200" y="5029200"/>
          <a:ext cx="18510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8" imgW="1079280" imgH="241200" progId="Equation.DSMT4">
                  <p:embed/>
                </p:oleObj>
              </mc:Choice>
              <mc:Fallback>
                <p:oleObj name="Equation" r:id="rId8" imgW="10792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029200"/>
                        <a:ext cx="18510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4813616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20408" y="4419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926624" y="3733800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Note these are energies of the single</a:t>
            </a:r>
          </a:p>
          <a:p>
            <a:r>
              <a:rPr lang="en-US" dirty="0" smtClean="0">
                <a:latin typeface="Comic Sans MS" pitchFamily="66" charset="0"/>
              </a:rPr>
              <a:t>particle energy spectrum we call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286000" y="50819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Fermi energy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09600" y="6248400"/>
            <a:ext cx="647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58000" y="63246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19200" y="6324600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0</a:t>
            </a:r>
            <a:endParaRPr lang="en-US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1257300" y="628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524768" y="633334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1</a:t>
            </a:r>
            <a:endParaRPr lang="en-US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1562868" y="629524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893280" y="6350976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2</a:t>
            </a:r>
            <a:endParaRPr lang="en-US" baseline="-250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931380" y="6304084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259620" y="628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5188" y="629524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933700" y="6304084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0400" y="6324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3631220" y="628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936788" y="629524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295774" y="6289795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000500" y="6333396"/>
            <a:ext cx="838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125912" y="6334125"/>
          <a:ext cx="3698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2" y="6334125"/>
                        <a:ext cx="36988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Connector 49"/>
          <p:cNvCxnSpPr/>
          <p:nvPr/>
        </p:nvCxnSpPr>
        <p:spPr>
          <a:xfrm rot="5400000">
            <a:off x="4457700" y="626891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763268" y="627765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131780" y="628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460020" y="626891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765588" y="627765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134100" y="628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330568" y="620736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632440" y="620736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007576" y="6210304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4616" y="620736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646488" y="620736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21624" y="6210304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713288" y="621908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029808" y="6222024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377904" y="6213896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Brace 69"/>
          <p:cNvSpPr/>
          <p:nvPr/>
        </p:nvSpPr>
        <p:spPr>
          <a:xfrm rot="5400000">
            <a:off x="5372100" y="5600700"/>
            <a:ext cx="2286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4953000" y="648866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empty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500"/>
                            </p:stCondLst>
                            <p:childTnLst>
                              <p:par>
                                <p:cTn id="16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500"/>
                            </p:stCondLst>
                            <p:childTnLst>
                              <p:par>
                                <p:cTn id="17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500"/>
                            </p:stCondLst>
                            <p:childTnLst>
                              <p:par>
                                <p:cTn id="1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8" grpId="0"/>
      <p:bldP spid="30" grpId="0"/>
      <p:bldP spid="33" grpId="0"/>
      <p:bldP spid="34" grpId="0"/>
      <p:bldP spid="37" grpId="0"/>
      <p:bldP spid="39" grpId="0"/>
      <p:bldP spid="44" grpId="0"/>
      <p:bldP spid="56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2057400" y="1752600"/>
            <a:ext cx="2438400" cy="990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762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determines the T-dependence of the Fermi energy?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22300" y="685800"/>
          <a:ext cx="4800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" imgW="2400120" imgH="431640" progId="Equation.DSMT4">
                  <p:embed/>
                </p:oleObj>
              </mc:Choice>
              <mc:Fallback>
                <p:oleObj name="Equation" r:id="rId4" imgW="240012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685800"/>
                        <a:ext cx="4800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utoShape 61"/>
          <p:cNvSpPr>
            <a:spLocks noChangeArrowheads="1"/>
          </p:cNvSpPr>
          <p:nvPr/>
        </p:nvSpPr>
        <p:spPr bwMode="auto">
          <a:xfrm>
            <a:off x="13716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590800" y="1955800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6" imgW="799920" imgH="228600" progId="Equation.DSMT4">
                  <p:embed/>
                </p:oleObj>
              </mc:Choice>
              <mc:Fallback>
                <p:oleObj name="Equation" r:id="rId6" imgW="79992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55800"/>
                        <a:ext cx="160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544936" y="3644108"/>
            <a:ext cx="3810000" cy="728663"/>
            <a:chOff x="228600" y="3200400"/>
            <a:chExt cx="3810000" cy="728663"/>
          </a:xfrm>
        </p:grpSpPr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28600" y="3200400"/>
              <a:ext cx="3429000" cy="728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04800" y="3276600"/>
              <a:ext cx="3733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omic Sans MS" pitchFamily="66" charset="0"/>
                </a:rPr>
                <a:t>The classical limit</a:t>
              </a:r>
              <a:endParaRPr lang="en-US" sz="28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478011" y="4426746"/>
          <a:ext cx="16097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011" y="4426746"/>
                        <a:ext cx="16097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487536" y="4787108"/>
          <a:ext cx="19383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0" imgW="1041120" imgH="406080" progId="Equation.DSMT4">
                  <p:embed/>
                </p:oleObj>
              </mc:Choice>
              <mc:Fallback>
                <p:oleObj name="Equation" r:id="rId10" imgW="1041120" imgH="4060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36" y="4787108"/>
                        <a:ext cx="19383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2621136" y="4897056"/>
          <a:ext cx="2079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2" imgW="1117440" imgH="215640" progId="Equation.DSMT4">
                  <p:embed/>
                </p:oleObj>
              </mc:Choice>
              <mc:Fallback>
                <p:oleObj name="Equation" r:id="rId12" imgW="1117440" imgH="215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136" y="4897056"/>
                        <a:ext cx="2079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rot="5400000" flipH="1" flipV="1">
            <a:off x="3992736" y="554910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21336" y="5768830"/>
            <a:ext cx="2514600" cy="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191000" y="5421868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Boltzmann distribution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/>
      <p:bldP spid="27" grpId="0" animBg="1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99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83</cp:revision>
  <dcterms:created xsi:type="dcterms:W3CDTF">2010-08-30T23:12:30Z</dcterms:created>
  <dcterms:modified xsi:type="dcterms:W3CDTF">2011-10-27T14:18:02Z</dcterms:modified>
</cp:coreProperties>
</file>